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4"/>
  </p:notesMasterIdLst>
  <p:sldIdLst>
    <p:sldId id="506" r:id="rId2"/>
    <p:sldId id="525" r:id="rId3"/>
    <p:sldId id="526" r:id="rId4"/>
    <p:sldId id="524" r:id="rId5"/>
    <p:sldId id="527" r:id="rId6"/>
    <p:sldId id="528" r:id="rId7"/>
    <p:sldId id="529" r:id="rId8"/>
    <p:sldId id="530" r:id="rId9"/>
    <p:sldId id="531" r:id="rId10"/>
    <p:sldId id="548" r:id="rId11"/>
    <p:sldId id="557" r:id="rId12"/>
    <p:sldId id="584" r:id="rId13"/>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31" autoAdjust="0"/>
    <p:restoredTop sz="75170" autoAdjust="0"/>
  </p:normalViewPr>
  <p:slideViewPr>
    <p:cSldViewPr snapToGrid="0">
      <p:cViewPr varScale="1">
        <p:scale>
          <a:sx n="94" d="100"/>
          <a:sy n="94" d="100"/>
        </p:scale>
        <p:origin x="1528" y="20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tiff>
</file>

<file path=ppt/media/image4.png>
</file>

<file path=ppt/media/image5.png>
</file>

<file path=ppt/media/image6.png>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vl1pPr>
          </a:lstStyle>
          <a:p>
            <a:fld id="{D80BB8C7-C9FE-451A-AFD5-884AA006ED43}" type="datetimeFigureOut">
              <a:rPr lang="en-US" smtClean="0"/>
              <a:t>7/22/21</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vl1pPr>
          </a:lstStyle>
          <a:p>
            <a:fld id="{1223B2E0-F841-4DF0-86E7-486D3B83D04F}" type="slidenum">
              <a:rPr lang="en-US" smtClean="0"/>
              <a:t>‹#›</a:t>
            </a:fld>
            <a:endParaRPr lang="en-US"/>
          </a:p>
        </p:txBody>
      </p:sp>
    </p:spTree>
    <p:extLst>
      <p:ext uri="{BB962C8B-B14F-4D97-AF65-F5344CB8AC3E}">
        <p14:creationId xmlns:p14="http://schemas.microsoft.com/office/powerpoint/2010/main" val="38794140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NEED</a:t>
            </a:r>
            <a:r>
              <a:rPr lang="en-US" baseline="0" dirty="0"/>
              <a:t> INFO ABOUT ROC, CONFUSION MATRIX, ETC HERE</a:t>
            </a:r>
            <a:endParaRPr lang="en-US" dirty="0"/>
          </a:p>
        </p:txBody>
      </p:sp>
      <p:sp>
        <p:nvSpPr>
          <p:cNvPr id="4" name="Slide Number Placeholder 3"/>
          <p:cNvSpPr>
            <a:spLocks noGrp="1"/>
          </p:cNvSpPr>
          <p:nvPr>
            <p:ph type="sldNum" sz="quarter" idx="10"/>
          </p:nvPr>
        </p:nvSpPr>
        <p:spPr/>
        <p:txBody>
          <a:bodyPr/>
          <a:lstStyle/>
          <a:p>
            <a:fld id="{0175F3A6-6971-5D47-A3A5-1EDC47BAF5FB}" type="slidenum">
              <a:rPr lang="en-US" smtClean="0"/>
              <a:t>1</a:t>
            </a:fld>
            <a:endParaRPr lang="en-US"/>
          </a:p>
        </p:txBody>
      </p:sp>
    </p:spTree>
    <p:extLst>
      <p:ext uri="{BB962C8B-B14F-4D97-AF65-F5344CB8AC3E}">
        <p14:creationId xmlns:p14="http://schemas.microsoft.com/office/powerpoint/2010/main" val="2936303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Flooded with email</a:t>
            </a:r>
          </a:p>
          <a:p>
            <a:r>
              <a:rPr lang="en-US" dirty="0"/>
              <a:t>Not reimbursed</a:t>
            </a:r>
          </a:p>
          <a:p>
            <a:r>
              <a:rPr lang="en-US" dirty="0"/>
              <a:t>In the evening</a:t>
            </a:r>
          </a:p>
          <a:p>
            <a:r>
              <a:rPr lang="en-US" dirty="0"/>
              <a:t>Imagine a system that presents generated text that you can edit, or suggests multiple possible responses</a:t>
            </a:r>
          </a:p>
          <a:p>
            <a:r>
              <a:rPr lang="en-US" dirty="0"/>
              <a:t>Or “triages” messages to identify the important ones or categorize them</a:t>
            </a:r>
          </a:p>
          <a:p>
            <a:r>
              <a:rPr lang="en-US" dirty="0"/>
              <a:t>Seeing this happen with suggested responses in Gmail</a:t>
            </a:r>
          </a:p>
        </p:txBody>
      </p:sp>
      <p:sp>
        <p:nvSpPr>
          <p:cNvPr id="4" name="Slide Number Placeholder 3"/>
          <p:cNvSpPr>
            <a:spLocks noGrp="1"/>
          </p:cNvSpPr>
          <p:nvPr>
            <p:ph type="sldNum" sz="quarter" idx="5"/>
          </p:nvPr>
        </p:nvSpPr>
        <p:spPr/>
        <p:txBody>
          <a:bodyPr/>
          <a:lstStyle/>
          <a:p>
            <a:fld id="{DB333E9F-084A-8543-BC6F-0AE70009C29B}" type="slidenum">
              <a:rPr lang="en-US" smtClean="0"/>
              <a:t>10</a:t>
            </a:fld>
            <a:endParaRPr lang="en-US"/>
          </a:p>
        </p:txBody>
      </p:sp>
    </p:spTree>
    <p:extLst>
      <p:ext uri="{BB962C8B-B14F-4D97-AF65-F5344CB8AC3E}">
        <p14:creationId xmlns:p14="http://schemas.microsoft.com/office/powerpoint/2010/main" val="2205541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F1-score</a:t>
            </a:r>
            <a:r>
              <a:rPr lang="en-US" baseline="0" dirty="0"/>
              <a:t> is harmonic mean of the two</a:t>
            </a:r>
            <a:endParaRPr lang="en-US" dirty="0"/>
          </a:p>
        </p:txBody>
      </p:sp>
      <p:sp>
        <p:nvSpPr>
          <p:cNvPr id="4" name="Slide Number Placeholder 3"/>
          <p:cNvSpPr>
            <a:spLocks noGrp="1"/>
          </p:cNvSpPr>
          <p:nvPr>
            <p:ph type="sldNum" sz="quarter" idx="10"/>
          </p:nvPr>
        </p:nvSpPr>
        <p:spPr/>
        <p:txBody>
          <a:bodyPr/>
          <a:lstStyle/>
          <a:p>
            <a:fld id="{738EA247-0547-4418-98F2-216488368539}" type="slidenum">
              <a:rPr lang="en-US" smtClean="0"/>
              <a:t>11</a:t>
            </a:fld>
            <a:endParaRPr lang="en-US"/>
          </a:p>
        </p:txBody>
      </p:sp>
    </p:spTree>
    <p:extLst>
      <p:ext uri="{BB962C8B-B14F-4D97-AF65-F5344CB8AC3E}">
        <p14:creationId xmlns:p14="http://schemas.microsoft.com/office/powerpoint/2010/main" val="1864807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looked like 38 research articles</a:t>
            </a:r>
          </a:p>
          <a:p>
            <a:endParaRPr lang="en-US" dirty="0"/>
          </a:p>
          <a:p>
            <a:r>
              <a:rPr lang="en-US" dirty="0"/>
              <a:t>Very rigorous search…</a:t>
            </a:r>
          </a:p>
          <a:p>
            <a:r>
              <a:rPr lang="en-US" dirty="0"/>
              <a:t>These are papers that mention NLP</a:t>
            </a:r>
          </a:p>
          <a:p>
            <a:pPr marL="171450" indent="-171450">
              <a:buFontTx/>
              <a:buChar char="-"/>
            </a:pPr>
            <a:r>
              <a:rPr lang="en-US" dirty="0"/>
              <a:t>Can see that numbers are going up, expect 2019 to be twice again what we saw in 2018</a:t>
            </a:r>
          </a:p>
          <a:p>
            <a:pPr marL="171450" indent="-171450">
              <a:buFontTx/>
              <a:buChar char="-"/>
            </a:pPr>
            <a:r>
              <a:rPr lang="en-US" dirty="0"/>
              <a:t>But, what you’ll find is that most of these are not NLP in the way David described…</a:t>
            </a:r>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646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looked like 38 research articles</a:t>
            </a:r>
          </a:p>
          <a:p>
            <a:r>
              <a:rPr lang="en-US" dirty="0"/>
              <a:t>28 are doing NLP – the remaining 10 are talking about NLP in limitations, </a:t>
            </a:r>
            <a:r>
              <a:rPr lang="en-US" dirty="0" err="1"/>
              <a:t>etc</a:t>
            </a:r>
            <a:endParaRPr lang="en-US" dirty="0"/>
          </a:p>
          <a:p>
            <a:endParaRPr lang="en-US" dirty="0"/>
          </a:p>
          <a:p>
            <a:r>
              <a:rPr lang="en-US" dirty="0"/>
              <a:t>Only 1 using neural word embeddings (word2vec)</a:t>
            </a:r>
          </a:p>
          <a:p>
            <a:endParaRPr lang="en-US" dirty="0"/>
          </a:p>
          <a:p>
            <a:r>
              <a:rPr lang="en-US" dirty="0"/>
              <a:t>- The others are using older approaches</a:t>
            </a:r>
          </a:p>
          <a:p>
            <a:endParaRPr lang="en-US" dirty="0"/>
          </a:p>
          <a:p>
            <a:r>
              <a:rPr lang="en-US" dirty="0"/>
              <a:t>There are a number of reasons for this – one is medical jargon -- as you saw, pre-trained word embeddings use a dictionary that associates each word with a vector</a:t>
            </a:r>
          </a:p>
          <a:p>
            <a:endParaRPr lang="en-US" dirty="0"/>
          </a:p>
          <a:p>
            <a:r>
              <a:rPr lang="en-US" dirty="0"/>
              <a:t>In medicine, not all of the relevant words may be present… shorthand and abbreviations are a challenge… and the context may be quite different. Remember that word embeddings are learned based on the context in which they tend to be found. In medicine, this may be quite different</a:t>
            </a:r>
          </a:p>
          <a:p>
            <a:endParaRPr lang="en-US" dirty="0"/>
          </a:p>
          <a:p>
            <a:r>
              <a:rPr lang="en-US" dirty="0"/>
              <a:t>**But more than that, it’s just time.</a:t>
            </a:r>
          </a:p>
          <a:p>
            <a:endParaRPr lang="en-US" dirty="0"/>
          </a:p>
          <a:p>
            <a:r>
              <a:rPr lang="en-US" dirty="0"/>
              <a:t>Instead, we see many ad-hoc, rule-based systems, </a:t>
            </a:r>
            <a:r>
              <a:rPr lang="en-US" dirty="0" err="1"/>
              <a:t>etc</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7055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Begin with what’s happened in medicine so far – this will be half – and they we’ll talk about what to expect</a:t>
            </a:r>
          </a:p>
        </p:txBody>
      </p:sp>
      <p:sp>
        <p:nvSpPr>
          <p:cNvPr id="4" name="Slide Number Placeholder 3"/>
          <p:cNvSpPr>
            <a:spLocks noGrp="1"/>
          </p:cNvSpPr>
          <p:nvPr>
            <p:ph type="sldNum" sz="quarter" idx="5"/>
          </p:nvPr>
        </p:nvSpPr>
        <p:spPr/>
        <p:txBody>
          <a:bodyPr/>
          <a:lstStyle/>
          <a:p>
            <a:fld id="{DB333E9F-084A-8543-BC6F-0AE70009C29B}" type="slidenum">
              <a:rPr lang="en-US" smtClean="0"/>
              <a:t>4</a:t>
            </a:fld>
            <a:endParaRPr lang="en-US"/>
          </a:p>
        </p:txBody>
      </p:sp>
    </p:spTree>
    <p:extLst>
      <p:ext uri="{BB962C8B-B14F-4D97-AF65-F5344CB8AC3E}">
        <p14:creationId xmlns:p14="http://schemas.microsoft.com/office/powerpoint/2010/main" val="3888952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looked like 38 research articles</a:t>
            </a:r>
          </a:p>
          <a:p>
            <a:endParaRPr lang="en-US" dirty="0"/>
          </a:p>
          <a:p>
            <a:r>
              <a:rPr lang="en-US" dirty="0"/>
              <a:t>** None</a:t>
            </a:r>
            <a:r>
              <a:rPr lang="en-US" baseline="0" dirty="0"/>
              <a:t> are looking directly at patient provider conversations… yet… or assisting with clinical workflow… yet</a:t>
            </a:r>
          </a:p>
          <a:p>
            <a:endParaRPr lang="en-US" baseline="0" dirty="0"/>
          </a:p>
          <a:p>
            <a:r>
              <a:rPr lang="en-US" dirty="0"/>
              <a:t>But the vast majority are simply using NLP to do things like use keywords + ICD-9 codes to refine a computable phenotype</a:t>
            </a:r>
          </a:p>
          <a:p>
            <a:endParaRPr lang="en-US" dirty="0"/>
          </a:p>
          <a:p>
            <a:r>
              <a:rPr lang="en-US" dirty="0"/>
              <a:t>Importantly, these models aren’t (YET) interpreting words in context. And this is where the major opportunity lies… and has facilitated question answering, text generation, </a:t>
            </a:r>
            <a:r>
              <a:rPr lang="en-US" dirty="0" err="1"/>
              <a:t>etc</a:t>
            </a:r>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9438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5 min window: long enough to allow an </a:t>
            </a:r>
            <a:r>
              <a:rPr lang="en-US" sz="1200" b="0" i="0" u="none" strike="noStrike" kern="1200" dirty="0" err="1">
                <a:solidFill>
                  <a:schemeClr val="tx1"/>
                </a:solidFill>
                <a:effectLst/>
                <a:latin typeface="+mn-lt"/>
                <a:ea typeface="+mn-ea"/>
                <a:cs typeface="+mn-cs"/>
              </a:rPr>
              <a:t>anaesthesiologist</a:t>
            </a:r>
            <a:r>
              <a:rPr lang="en-US" sz="1200" b="0" i="0" u="none" strike="noStrike" kern="1200" dirty="0">
                <a:solidFill>
                  <a:schemeClr val="tx1"/>
                </a:solidFill>
                <a:effectLst/>
                <a:latin typeface="+mn-lt"/>
                <a:ea typeface="+mn-ea"/>
                <a:cs typeface="+mn-cs"/>
              </a:rPr>
              <a:t> to intervene, but short enough to represent near-term risks that would benefit from immediate attention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This is actually what’s used for the anesthesiologist comparison</a:t>
            </a:r>
          </a:p>
          <a:p>
            <a:r>
              <a:rPr lang="en-US" sz="1200" b="0" i="0" u="none" strike="noStrike" kern="1200" dirty="0">
                <a:solidFill>
                  <a:schemeClr val="tx1"/>
                </a:solidFill>
                <a:effectLst/>
                <a:latin typeface="+mn-lt"/>
                <a:ea typeface="+mn-ea"/>
                <a:cs typeface="+mn-cs"/>
              </a:rPr>
              <a:t>Model training was less strict</a:t>
            </a:r>
          </a:p>
        </p:txBody>
      </p:sp>
      <p:sp>
        <p:nvSpPr>
          <p:cNvPr id="4" name="Slide Number Placeholder 3"/>
          <p:cNvSpPr>
            <a:spLocks noGrp="1"/>
          </p:cNvSpPr>
          <p:nvPr>
            <p:ph type="sldNum" sz="quarter" idx="5"/>
          </p:nvPr>
        </p:nvSpPr>
        <p:spPr/>
        <p:txBody>
          <a:bodyPr/>
          <a:lstStyle/>
          <a:p>
            <a:fld id="{4E1930CD-5FC8-974D-BFDA-AF3BF3DDCB0D}" type="slidenum">
              <a:rPr lang="en-US" smtClean="0"/>
              <a:t>6</a:t>
            </a:fld>
            <a:endParaRPr lang="en-US"/>
          </a:p>
        </p:txBody>
      </p:sp>
    </p:spTree>
    <p:extLst>
      <p:ext uri="{BB962C8B-B14F-4D97-AF65-F5344CB8AC3E}">
        <p14:creationId xmlns:p14="http://schemas.microsoft.com/office/powerpoint/2010/main" val="11454775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are not necessarily the most informative features…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they are the largest portion by the numbers</a:t>
            </a:r>
          </a:p>
        </p:txBody>
      </p:sp>
      <p:sp>
        <p:nvSpPr>
          <p:cNvPr id="4" name="Slide Number Placeholder 3"/>
          <p:cNvSpPr>
            <a:spLocks noGrp="1"/>
          </p:cNvSpPr>
          <p:nvPr>
            <p:ph type="sldNum" sz="quarter" idx="5"/>
          </p:nvPr>
        </p:nvSpPr>
        <p:spPr/>
        <p:txBody>
          <a:bodyPr/>
          <a:lstStyle/>
          <a:p>
            <a:fld id="{4E1930CD-5FC8-974D-BFDA-AF3BF3DDCB0D}" type="slidenum">
              <a:rPr lang="en-US" smtClean="0"/>
              <a:t>7</a:t>
            </a:fld>
            <a:endParaRPr lang="en-US"/>
          </a:p>
        </p:txBody>
      </p:sp>
    </p:spTree>
    <p:extLst>
      <p:ext uri="{BB962C8B-B14F-4D97-AF65-F5344CB8AC3E}">
        <p14:creationId xmlns:p14="http://schemas.microsoft.com/office/powerpoint/2010/main" val="3663288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valence’ – words indicating anger, fear, </a:t>
            </a:r>
            <a:r>
              <a:rPr lang="en-US" dirty="0" err="1"/>
              <a:t>etc</a:t>
            </a:r>
            <a:endParaRPr lang="en-US" dirty="0"/>
          </a:p>
          <a:p>
            <a:r>
              <a:rPr lang="en-US" dirty="0"/>
              <a:t>‘positive valence’ – words conveying happiness, joy, </a:t>
            </a:r>
            <a:r>
              <a:rPr lang="en-US" dirty="0" err="1"/>
              <a:t>etc</a:t>
            </a:r>
            <a:endParaRPr lang="en-US" dirty="0"/>
          </a:p>
          <a:p>
            <a:endParaRPr lang="en-US" dirty="0"/>
          </a:p>
          <a:p>
            <a:r>
              <a:rPr lang="en-US" dirty="0"/>
              <a:t>The point here – it’s a complicated way of identifying</a:t>
            </a:r>
            <a:r>
              <a:rPr lang="en-US" baseline="0" dirty="0"/>
              <a:t> a list of keywords for automated scoring</a:t>
            </a:r>
          </a:p>
          <a:p>
            <a:endParaRPr lang="en-US" baseline="0" dirty="0"/>
          </a:p>
          <a:p>
            <a:pPr marL="228600" indent="-228600">
              <a:buAutoNum type="arabicPeriod"/>
            </a:pPr>
            <a:r>
              <a:rPr lang="en-US" baseline="0" dirty="0"/>
              <a:t>Expert curated terms</a:t>
            </a:r>
          </a:p>
          <a:p>
            <a:pPr marL="228600" indent="-228600">
              <a:buAutoNum type="arabicPeriod"/>
            </a:pPr>
            <a:r>
              <a:rPr lang="en-US" baseline="0" dirty="0"/>
              <a:t>Identify related words using a measure of similarity between vector representations</a:t>
            </a:r>
          </a:p>
          <a:p>
            <a:pPr marL="228600" indent="-228600">
              <a:buAutoNum type="arabicPeriod"/>
            </a:pPr>
            <a:r>
              <a:rPr lang="en-US" baseline="0" dirty="0"/>
              <a:t>Use a logistic regression model to determine which of the larger set of terms are predictive of expert-curated terms in small subsamples of notes (500)</a:t>
            </a:r>
          </a:p>
          <a:p>
            <a:pPr marL="228600" indent="-228600">
              <a:buAutoNum type="arabicPeriod"/>
            </a:pPr>
            <a:r>
              <a:rPr lang="en-US" baseline="0" dirty="0"/>
              <a:t>Then they simply score based on presence or absence of the larger set of terms</a:t>
            </a:r>
          </a:p>
          <a:p>
            <a:pPr marL="228600" indent="-228600">
              <a:buAutoNum type="arabicPeriod"/>
            </a:pPr>
            <a:endParaRPr lang="en-US" baseline="0" dirty="0"/>
          </a:p>
          <a:p>
            <a:pPr marL="0" indent="0">
              <a:buFont typeface="Arial" panose="020B0604020202020204" pitchFamily="34" charset="0"/>
              <a:buNone/>
            </a:pPr>
            <a:r>
              <a:rPr lang="en-US" baseline="0" dirty="0"/>
              <a:t>But again, this isn’t about natural language understanding – key distinction is models that are working on the sentence or document level rather than the word level, and that are operating based not just on individual words, but on words in context</a:t>
            </a:r>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7816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valence’ – words indicating anger, fear, </a:t>
            </a:r>
            <a:r>
              <a:rPr lang="en-US" dirty="0" err="1"/>
              <a:t>etc</a:t>
            </a:r>
            <a:endParaRPr lang="en-US" dirty="0"/>
          </a:p>
          <a:p>
            <a:r>
              <a:rPr lang="en-US" dirty="0"/>
              <a:t>‘positive valence’ – words conveying happiness, joy, </a:t>
            </a:r>
            <a:r>
              <a:rPr lang="en-US" dirty="0" err="1"/>
              <a:t>etc</a:t>
            </a:r>
            <a:endParaRPr lang="en-US" dirty="0"/>
          </a:p>
          <a:p>
            <a:endParaRPr lang="en-US" dirty="0"/>
          </a:p>
          <a:p>
            <a:r>
              <a:rPr lang="en-US" dirty="0"/>
              <a:t>The</a:t>
            </a:r>
            <a:r>
              <a:rPr lang="en-US" baseline="0" dirty="0"/>
              <a:t> idea – have an automated method for identifying severity of dimensions of psychopathology</a:t>
            </a:r>
          </a:p>
          <a:p>
            <a:r>
              <a:rPr lang="en-US" baseline="0" dirty="0"/>
              <a:t>Then, use their score to look at descriptive statistics – i.e. admission / discharge trends and changes -- based on different psych dimensions</a:t>
            </a:r>
          </a:p>
          <a:p>
            <a:endParaRPr lang="en-US" baseline="0" dirty="0"/>
          </a:p>
          <a:p>
            <a:r>
              <a:rPr lang="en-US" baseline="0" dirty="0"/>
              <a:t>Able to do this at scale – paper looks at </a:t>
            </a:r>
            <a:r>
              <a:rPr lang="en-US" sz="1199" b="0" i="0" u="none" strike="noStrike" kern="1200" dirty="0">
                <a:solidFill>
                  <a:schemeClr val="tx1"/>
                </a:solidFill>
                <a:effectLst/>
                <a:latin typeface="+mn-lt"/>
                <a:ea typeface="+mn-ea"/>
                <a:cs typeface="+mn-cs"/>
              </a:rPr>
              <a:t>narrative clinical notes from 3619 individuals with 4623 hospital admissions</a:t>
            </a:r>
            <a:endParaRPr lang="en-US" baseline="0" dirty="0"/>
          </a:p>
          <a:p>
            <a:endParaRPr lang="en-US" baseline="0" dirty="0"/>
          </a:p>
          <a:p>
            <a:r>
              <a:rPr lang="en-US" baseline="0" dirty="0"/>
              <a:t>And change in these scores between admission and discharge</a:t>
            </a:r>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738EA247-0547-4418-98F2-21648836853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6135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FE6CF-93DB-8F41-A9EE-AE5225BC3C07}"/>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29234A-0A14-DC4B-B3B1-F1F8C2C4D20A}"/>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890953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ABC45-073B-4C44-BD1C-104964A3EED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415BB0-C650-B747-A318-886AADD5325E}"/>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6602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D8A3B8-4C00-C24D-8518-D0EBF183F050}"/>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C8CBE9-5BE8-2747-96B9-1D39A45C6A81}"/>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2622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68ED9-843C-6141-BF19-09A08B6C652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3B99D0D5-F021-6048-A373-A90CFF3B24C4}"/>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1738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5C8DF-E833-1041-9276-EA2C163FFC7A}"/>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226FFDF-3BF9-8040-970F-E8EE92798C58}"/>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7631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3DFE6-0604-B346-B06C-5E88B56961F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5DB9B439-B5A9-5345-81B0-9A9F5BABB762}"/>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48E795-1A92-4B42-A151-1CFE4B178353}"/>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6489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F24B9-D916-1D46-AF46-466D693403E7}"/>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C3A50C8-B5F8-1D45-BF27-5077ED5AE766}"/>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A35E72E-37A1-DE44-AA75-881D10246C4D}"/>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1DC717-C8A0-934D-A208-158CCB898189}"/>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E0070C-47F6-C743-B954-1F1CB7F5D67A}"/>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02671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2FD04-824F-D94F-ABCA-1EFC57D0C18A}"/>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81933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840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E9AEE-4580-CF4A-BB08-C365CD84DF3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A4705D-F50F-FB41-B381-23F12C8FE48F}"/>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F94A9C-4136-824B-ADA5-77A71DA60D3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19426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79B8E-A45C-3744-B455-F2C5FAA37BD5}"/>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C78388-555A-E440-A427-654A3A688CC5}"/>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646CCD-CF48-B64F-A641-E3814AB3B511}"/>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43397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016135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97902"/>
            <a:ext cx="10363200" cy="3189721"/>
          </a:xfrm>
        </p:spPr>
        <p:txBody>
          <a:bodyPr>
            <a:normAutofit/>
          </a:bodyPr>
          <a:lstStyle/>
          <a:p>
            <a:pPr>
              <a:spcAft>
                <a:spcPts val="1200"/>
              </a:spcAft>
            </a:pPr>
            <a:r>
              <a:rPr lang="en-US" dirty="0"/>
              <a:t>Biomedical </a:t>
            </a:r>
            <a:br>
              <a:rPr lang="en-US" dirty="0"/>
            </a:br>
            <a:r>
              <a:rPr lang="en-US" dirty="0"/>
              <a:t>Natural Language Processing</a:t>
            </a:r>
            <a:endParaRPr lang="en-US" sz="4800" dirty="0"/>
          </a:p>
        </p:txBody>
      </p:sp>
      <p:sp>
        <p:nvSpPr>
          <p:cNvPr id="3" name="Subtitle 2"/>
          <p:cNvSpPr>
            <a:spLocks noGrp="1"/>
          </p:cNvSpPr>
          <p:nvPr>
            <p:ph type="subTitle" idx="1"/>
          </p:nvPr>
        </p:nvSpPr>
        <p:spPr>
          <a:xfrm>
            <a:off x="3027219" y="4749421"/>
            <a:ext cx="6137564" cy="1183223"/>
          </a:xfrm>
        </p:spPr>
        <p:txBody>
          <a:bodyPr>
            <a:normAutofit/>
          </a:bodyPr>
          <a:lstStyle/>
          <a:p>
            <a:r>
              <a:rPr lang="en-US" sz="2400" dirty="0" err="1"/>
              <a:t>MMCi</a:t>
            </a:r>
            <a:r>
              <a:rPr lang="en-US" sz="2400" dirty="0"/>
              <a:t> Block 4</a:t>
            </a:r>
          </a:p>
          <a:p>
            <a:r>
              <a:rPr lang="en-US" sz="2400" dirty="0"/>
              <a:t>Matthew Engelhard</a:t>
            </a:r>
          </a:p>
        </p:txBody>
      </p:sp>
    </p:spTree>
    <p:extLst>
      <p:ext uri="{BB962C8B-B14F-4D97-AF65-F5344CB8AC3E}">
        <p14:creationId xmlns:p14="http://schemas.microsoft.com/office/powerpoint/2010/main" val="17968334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Suggested Email Responses</a:t>
            </a:r>
          </a:p>
        </p:txBody>
      </p:sp>
      <p:pic>
        <p:nvPicPr>
          <p:cNvPr id="4" name="Picture 3">
            <a:extLst>
              <a:ext uri="{FF2B5EF4-FFF2-40B4-BE49-F238E27FC236}">
                <a16:creationId xmlns:a16="http://schemas.microsoft.com/office/drawing/2014/main" id="{C5A4D92C-94A7-CE40-9774-4B4423B374D7}"/>
              </a:ext>
            </a:extLst>
          </p:cNvPr>
          <p:cNvPicPr>
            <a:picLocks noChangeAspect="1"/>
          </p:cNvPicPr>
          <p:nvPr/>
        </p:nvPicPr>
        <p:blipFill>
          <a:blip r:embed="rId3"/>
          <a:stretch>
            <a:fillRect/>
          </a:stretch>
        </p:blipFill>
        <p:spPr>
          <a:xfrm>
            <a:off x="10935" y="2766647"/>
            <a:ext cx="12153900" cy="3086100"/>
          </a:xfrm>
          <a:prstGeom prst="rect">
            <a:avLst/>
          </a:prstGeom>
        </p:spPr>
      </p:pic>
      <p:sp>
        <p:nvSpPr>
          <p:cNvPr id="5" name="Rectangle 4">
            <a:extLst>
              <a:ext uri="{FF2B5EF4-FFF2-40B4-BE49-F238E27FC236}">
                <a16:creationId xmlns:a16="http://schemas.microsoft.com/office/drawing/2014/main" id="{A8107293-08FF-3148-B48A-DB3F3CD62963}"/>
              </a:ext>
            </a:extLst>
          </p:cNvPr>
          <p:cNvSpPr/>
          <p:nvPr/>
        </p:nvSpPr>
        <p:spPr>
          <a:xfrm>
            <a:off x="3098644" y="2778369"/>
            <a:ext cx="1499616" cy="11826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defTabSz="609539">
              <a:defRPr/>
            </a:pPr>
            <a:endParaRPr lang="en-US">
              <a:solidFill>
                <a:prstClr val="black"/>
              </a:solidFill>
              <a:latin typeface="Calibri"/>
            </a:endParaRPr>
          </a:p>
        </p:txBody>
      </p:sp>
    </p:spTree>
    <p:extLst>
      <p:ext uri="{BB962C8B-B14F-4D97-AF65-F5344CB8AC3E}">
        <p14:creationId xmlns:p14="http://schemas.microsoft.com/office/powerpoint/2010/main" val="486071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5A9C0F-C73E-5044-BA14-46B00A07B475}"/>
              </a:ext>
            </a:extLst>
          </p:cNvPr>
          <p:cNvPicPr>
            <a:picLocks noChangeAspect="1"/>
          </p:cNvPicPr>
          <p:nvPr/>
        </p:nvPicPr>
        <p:blipFill>
          <a:blip r:embed="rId3"/>
          <a:stretch>
            <a:fillRect/>
          </a:stretch>
        </p:blipFill>
        <p:spPr>
          <a:xfrm>
            <a:off x="4938760" y="1452172"/>
            <a:ext cx="6561150" cy="3490532"/>
          </a:xfrm>
          <a:prstGeom prst="rect">
            <a:avLst/>
          </a:prstGeom>
        </p:spPr>
      </p:pic>
      <p:sp>
        <p:nvSpPr>
          <p:cNvPr id="4" name="Title 1">
            <a:extLst>
              <a:ext uri="{FF2B5EF4-FFF2-40B4-BE49-F238E27FC236}">
                <a16:creationId xmlns:a16="http://schemas.microsoft.com/office/drawing/2014/main" id="{8A4FEACA-2FD0-CB41-8405-C78FC168150A}"/>
              </a:ext>
            </a:extLst>
          </p:cNvPr>
          <p:cNvSpPr>
            <a:spLocks noGrp="1"/>
          </p:cNvSpPr>
          <p:nvPr>
            <p:ph type="title"/>
          </p:nvPr>
        </p:nvSpPr>
        <p:spPr>
          <a:xfrm>
            <a:off x="0" y="139657"/>
            <a:ext cx="12192000" cy="737166"/>
          </a:xfrm>
        </p:spPr>
        <p:txBody>
          <a:bodyPr>
            <a:normAutofit/>
          </a:bodyPr>
          <a:lstStyle/>
          <a:p>
            <a:r>
              <a:rPr lang="en-US" dirty="0"/>
              <a:t>Global Maternal Health</a:t>
            </a:r>
          </a:p>
        </p:txBody>
      </p:sp>
      <p:pic>
        <p:nvPicPr>
          <p:cNvPr id="5" name="Picture 4">
            <a:extLst>
              <a:ext uri="{FF2B5EF4-FFF2-40B4-BE49-F238E27FC236}">
                <a16:creationId xmlns:a16="http://schemas.microsoft.com/office/drawing/2014/main" id="{9AD5F0AE-E388-7445-B1D8-1105038B3314}"/>
              </a:ext>
            </a:extLst>
          </p:cNvPr>
          <p:cNvPicPr>
            <a:picLocks noChangeAspect="1"/>
          </p:cNvPicPr>
          <p:nvPr/>
        </p:nvPicPr>
        <p:blipFill>
          <a:blip r:embed="rId4"/>
          <a:stretch>
            <a:fillRect/>
          </a:stretch>
        </p:blipFill>
        <p:spPr>
          <a:xfrm>
            <a:off x="368056" y="2619708"/>
            <a:ext cx="4027006" cy="2681986"/>
          </a:xfrm>
          <a:prstGeom prst="rect">
            <a:avLst/>
          </a:prstGeom>
        </p:spPr>
      </p:pic>
      <p:sp>
        <p:nvSpPr>
          <p:cNvPr id="6" name="Rectangle 5">
            <a:extLst>
              <a:ext uri="{FF2B5EF4-FFF2-40B4-BE49-F238E27FC236}">
                <a16:creationId xmlns:a16="http://schemas.microsoft.com/office/drawing/2014/main" id="{592026FB-1925-2E46-B2A1-98454C1EDDB0}"/>
              </a:ext>
            </a:extLst>
          </p:cNvPr>
          <p:cNvSpPr/>
          <p:nvPr/>
        </p:nvSpPr>
        <p:spPr>
          <a:xfrm>
            <a:off x="571047" y="1148101"/>
            <a:ext cx="3621024" cy="1200329"/>
          </a:xfrm>
          <a:prstGeom prst="rect">
            <a:avLst/>
          </a:prstGeom>
        </p:spPr>
        <p:txBody>
          <a:bodyPr wrap="square">
            <a:spAutoFit/>
          </a:bodyPr>
          <a:lstStyle/>
          <a:p>
            <a:pPr algn="ctr"/>
            <a:r>
              <a:rPr lang="en-US" b="1" dirty="0">
                <a:solidFill>
                  <a:srgbClr val="212326"/>
                </a:solidFill>
                <a:latin typeface="freight-sans-pro"/>
              </a:rPr>
              <a:t>Maternal Health </a:t>
            </a:r>
            <a:r>
              <a:rPr lang="en-US" b="1" dirty="0" err="1">
                <a:solidFill>
                  <a:srgbClr val="212326"/>
                </a:solidFill>
                <a:latin typeface="freight-sans-pro"/>
              </a:rPr>
              <a:t>HelpDesk</a:t>
            </a:r>
            <a:r>
              <a:rPr lang="en-US" b="1" dirty="0">
                <a:solidFill>
                  <a:srgbClr val="212326"/>
                </a:solidFill>
                <a:latin typeface="freight-sans-pro"/>
              </a:rPr>
              <a:t>:</a:t>
            </a:r>
          </a:p>
          <a:p>
            <a:pPr algn="ctr"/>
            <a:endParaRPr lang="en-US" b="1" dirty="0">
              <a:solidFill>
                <a:srgbClr val="212326"/>
              </a:solidFill>
              <a:latin typeface="freight-sans-pro"/>
            </a:endParaRPr>
          </a:p>
          <a:p>
            <a:pPr algn="ctr"/>
            <a:r>
              <a:rPr lang="en-US" b="1" i="0" u="none" strike="noStrike" dirty="0">
                <a:solidFill>
                  <a:srgbClr val="212326"/>
                </a:solidFill>
                <a:effectLst/>
                <a:latin typeface="freight-sans-pro"/>
              </a:rPr>
              <a:t>2 million women connected to </a:t>
            </a:r>
            <a:r>
              <a:rPr lang="en-US" b="1" i="0" u="none" strike="noStrike" dirty="0" err="1">
                <a:solidFill>
                  <a:srgbClr val="212326"/>
                </a:solidFill>
                <a:effectLst/>
                <a:latin typeface="freight-sans-pro"/>
              </a:rPr>
              <a:t>NDoH</a:t>
            </a:r>
            <a:r>
              <a:rPr lang="en-US" b="1" dirty="0">
                <a:solidFill>
                  <a:srgbClr val="212326"/>
                </a:solidFill>
                <a:latin typeface="freight-sans-pro"/>
              </a:rPr>
              <a:t> staff via SMS</a:t>
            </a:r>
            <a:endParaRPr lang="en-US" b="0" i="0" u="none" strike="noStrike" dirty="0">
              <a:effectLst/>
              <a:latin typeface="freight-sans-pro"/>
            </a:endParaRPr>
          </a:p>
        </p:txBody>
      </p:sp>
      <p:sp>
        <p:nvSpPr>
          <p:cNvPr id="7" name="Rectangle 6">
            <a:extLst>
              <a:ext uri="{FF2B5EF4-FFF2-40B4-BE49-F238E27FC236}">
                <a16:creationId xmlns:a16="http://schemas.microsoft.com/office/drawing/2014/main" id="{6D48AE61-F0ED-384B-9E2C-BD7F3C5A231F}"/>
              </a:ext>
            </a:extLst>
          </p:cNvPr>
          <p:cNvSpPr/>
          <p:nvPr/>
        </p:nvSpPr>
        <p:spPr>
          <a:xfrm>
            <a:off x="9732270" y="4942704"/>
            <a:ext cx="2311338" cy="338554"/>
          </a:xfrm>
          <a:prstGeom prst="rect">
            <a:avLst/>
          </a:prstGeom>
        </p:spPr>
        <p:txBody>
          <a:bodyPr wrap="none">
            <a:spAutoFit/>
          </a:bodyPr>
          <a:lstStyle/>
          <a:p>
            <a:r>
              <a:rPr lang="en-US" sz="1600" dirty="0"/>
              <a:t>https://</a:t>
            </a:r>
            <a:r>
              <a:rPr lang="en-US" sz="1600" dirty="0" err="1"/>
              <a:t>www.praekelt.org</a:t>
            </a:r>
            <a:endParaRPr lang="en-US" sz="1600" dirty="0"/>
          </a:p>
        </p:txBody>
      </p:sp>
      <p:sp>
        <p:nvSpPr>
          <p:cNvPr id="8" name="TextBox 7"/>
          <p:cNvSpPr txBox="1"/>
          <p:nvPr/>
        </p:nvSpPr>
        <p:spPr>
          <a:xfrm>
            <a:off x="2031201" y="5579911"/>
            <a:ext cx="8129598" cy="584775"/>
          </a:xfrm>
          <a:prstGeom prst="rect">
            <a:avLst/>
          </a:prstGeom>
          <a:noFill/>
        </p:spPr>
        <p:txBody>
          <a:bodyPr wrap="none" rtlCol="0">
            <a:spAutoFit/>
          </a:bodyPr>
          <a:lstStyle/>
          <a:p>
            <a:r>
              <a:rPr lang="en-US" sz="3200" dirty="0">
                <a:solidFill>
                  <a:srgbClr val="FF0000"/>
                </a:solidFill>
              </a:rPr>
              <a:t>Binary Classification: Urgent Message? (Yes/No)</a:t>
            </a:r>
          </a:p>
        </p:txBody>
      </p:sp>
    </p:spTree>
    <p:extLst>
      <p:ext uri="{BB962C8B-B14F-4D97-AF65-F5344CB8AC3E}">
        <p14:creationId xmlns:p14="http://schemas.microsoft.com/office/powerpoint/2010/main" val="3689502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fontScale="92500" lnSpcReduction="10000"/>
          </a:bodyPr>
          <a:lstStyle/>
          <a:p>
            <a:r>
              <a:rPr lang="en-US" dirty="0"/>
              <a:t>NLP is approaching human performance on benchmark tasks like question answering</a:t>
            </a:r>
          </a:p>
          <a:p>
            <a:endParaRPr lang="en-US" dirty="0"/>
          </a:p>
          <a:p>
            <a:r>
              <a:rPr lang="en-US" dirty="0"/>
              <a:t>Text data are central to clinical medicine, so the potential for NLP impact is high</a:t>
            </a:r>
          </a:p>
          <a:p>
            <a:endParaRPr lang="en-US" dirty="0"/>
          </a:p>
          <a:p>
            <a:r>
              <a:rPr lang="en-US" dirty="0"/>
              <a:t>We can use word counts to turn text samples into vectors that we already know how to work with</a:t>
            </a:r>
          </a:p>
          <a:p>
            <a:endParaRPr lang="en-US" dirty="0"/>
          </a:p>
          <a:p>
            <a:r>
              <a:rPr lang="en-US" dirty="0"/>
              <a:t>The techniques we have discussed already go beyond the majority of “NLP” found in the medical literature</a:t>
            </a:r>
          </a:p>
        </p:txBody>
      </p:sp>
    </p:spTree>
    <p:extLst>
      <p:ext uri="{BB962C8B-B14F-4D97-AF65-F5344CB8AC3E}">
        <p14:creationId xmlns:p14="http://schemas.microsoft.com/office/powerpoint/2010/main" val="753098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Survey of NLP in JAMA…</a:t>
            </a:r>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959" y="1583696"/>
            <a:ext cx="7150083" cy="4766721"/>
          </a:xfrm>
          <a:prstGeom prst="rect">
            <a:avLst/>
          </a:prstGeom>
        </p:spPr>
      </p:pic>
    </p:spTree>
    <p:extLst>
      <p:ext uri="{BB962C8B-B14F-4D97-AF65-F5344CB8AC3E}">
        <p14:creationId xmlns:p14="http://schemas.microsoft.com/office/powerpoint/2010/main" val="3672781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Survey of NLP in JAMA…</a:t>
            </a:r>
          </a:p>
        </p:txBody>
      </p:sp>
      <p:sp>
        <p:nvSpPr>
          <p:cNvPr id="4" name="Rectangle 3"/>
          <p:cNvSpPr/>
          <p:nvPr/>
        </p:nvSpPr>
        <p:spPr>
          <a:xfrm>
            <a:off x="1366936" y="3289306"/>
            <a:ext cx="2185214" cy="954107"/>
          </a:xfrm>
          <a:prstGeom prst="rect">
            <a:avLst/>
          </a:prstGeom>
        </p:spPr>
        <p:txBody>
          <a:bodyPr wrap="none">
            <a:spAutoFit/>
          </a:bodyPr>
          <a:lstStyle/>
          <a:p>
            <a:pPr defTabSz="609539">
              <a:defRPr/>
            </a:pPr>
            <a:r>
              <a:rPr lang="en-US" sz="2800" b="1" dirty="0">
                <a:solidFill>
                  <a:srgbClr val="1F497D"/>
                </a:solidFill>
                <a:latin typeface="Helvetica Neue"/>
              </a:rPr>
              <a:t>28</a:t>
            </a:r>
            <a:r>
              <a:rPr lang="en-US" sz="2800" dirty="0">
                <a:solidFill>
                  <a:srgbClr val="333333"/>
                </a:solidFill>
                <a:latin typeface="Helvetica Neue"/>
              </a:rPr>
              <a:t> research </a:t>
            </a:r>
          </a:p>
          <a:p>
            <a:pPr defTabSz="609539">
              <a:defRPr/>
            </a:pPr>
            <a:r>
              <a:rPr lang="en-US" sz="2800" dirty="0">
                <a:solidFill>
                  <a:srgbClr val="333333"/>
                </a:solidFill>
                <a:latin typeface="Helvetica Neue"/>
              </a:rPr>
              <a:t>articles</a:t>
            </a:r>
          </a:p>
        </p:txBody>
      </p:sp>
      <p:sp>
        <p:nvSpPr>
          <p:cNvPr id="5" name="Rectangle 4"/>
          <p:cNvSpPr/>
          <p:nvPr/>
        </p:nvSpPr>
        <p:spPr>
          <a:xfrm>
            <a:off x="5493896" y="1971568"/>
            <a:ext cx="5666280" cy="523220"/>
          </a:xfrm>
          <a:prstGeom prst="rect">
            <a:avLst/>
          </a:prstGeom>
        </p:spPr>
        <p:txBody>
          <a:bodyPr wrap="square">
            <a:spAutoFit/>
          </a:bodyPr>
          <a:lstStyle/>
          <a:p>
            <a:pPr defTabSz="609539">
              <a:defRPr/>
            </a:pPr>
            <a:r>
              <a:rPr lang="en-US" sz="2800" b="1" dirty="0">
                <a:solidFill>
                  <a:srgbClr val="9BBB59"/>
                </a:solidFill>
                <a:latin typeface="Helvetica Neue"/>
              </a:rPr>
              <a:t>1</a:t>
            </a:r>
            <a:r>
              <a:rPr lang="en-US" sz="2800" dirty="0">
                <a:solidFill>
                  <a:srgbClr val="333333"/>
                </a:solidFill>
                <a:latin typeface="Helvetica Neue"/>
              </a:rPr>
              <a:t> uses word vectors</a:t>
            </a:r>
          </a:p>
        </p:txBody>
      </p:sp>
      <p:sp>
        <p:nvSpPr>
          <p:cNvPr id="6" name="Rectangle 5"/>
          <p:cNvSpPr/>
          <p:nvPr/>
        </p:nvSpPr>
        <p:spPr>
          <a:xfrm>
            <a:off x="5493896" y="3504750"/>
            <a:ext cx="6698104" cy="523220"/>
          </a:xfrm>
          <a:prstGeom prst="rect">
            <a:avLst/>
          </a:prstGeom>
        </p:spPr>
        <p:txBody>
          <a:bodyPr wrap="square">
            <a:spAutoFit/>
          </a:bodyPr>
          <a:lstStyle/>
          <a:p>
            <a:pPr defTabSz="609539">
              <a:defRPr/>
            </a:pPr>
            <a:r>
              <a:rPr lang="en-US" sz="2800" b="1" dirty="0">
                <a:solidFill>
                  <a:srgbClr val="8064A2"/>
                </a:solidFill>
                <a:latin typeface="Helvetica Neue"/>
              </a:rPr>
              <a:t>28 </a:t>
            </a:r>
            <a:r>
              <a:rPr lang="en-US" sz="2800" dirty="0">
                <a:solidFill>
                  <a:srgbClr val="333333"/>
                </a:solidFill>
                <a:latin typeface="Helvetica Neue"/>
              </a:rPr>
              <a:t>use word counts or frequencies</a:t>
            </a:r>
          </a:p>
        </p:txBody>
      </p:sp>
      <p:cxnSp>
        <p:nvCxnSpPr>
          <p:cNvPr id="9" name="Straight Connector 8"/>
          <p:cNvCxnSpPr>
            <a:stCxn id="4" idx="3"/>
            <a:endCxn id="5" idx="1"/>
          </p:cNvCxnSpPr>
          <p:nvPr/>
        </p:nvCxnSpPr>
        <p:spPr>
          <a:xfrm flipV="1">
            <a:off x="3552150" y="2269655"/>
            <a:ext cx="1941748" cy="1496704"/>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stCxn id="4" idx="3"/>
            <a:endCxn id="6" idx="1"/>
          </p:cNvCxnSpPr>
          <p:nvPr/>
        </p:nvCxnSpPr>
        <p:spPr>
          <a:xfrm>
            <a:off x="3605157" y="3781748"/>
            <a:ext cx="1888740" cy="0"/>
          </a:xfrm>
          <a:prstGeom prst="line">
            <a:avLst/>
          </a:prstGeom>
        </p:spPr>
        <p:style>
          <a:lnRef idx="2">
            <a:schemeClr val="dk1"/>
          </a:lnRef>
          <a:fillRef idx="0">
            <a:schemeClr val="dk1"/>
          </a:fillRef>
          <a:effectRef idx="1">
            <a:schemeClr val="dk1"/>
          </a:effectRef>
          <a:fontRef idx="minor">
            <a:schemeClr val="tx1"/>
          </a:fontRef>
        </p:style>
      </p:cxnSp>
      <p:sp>
        <p:nvSpPr>
          <p:cNvPr id="12" name="Rectangle 11"/>
          <p:cNvSpPr/>
          <p:nvPr/>
        </p:nvSpPr>
        <p:spPr>
          <a:xfrm>
            <a:off x="5493897" y="4402931"/>
            <a:ext cx="6258393" cy="1384995"/>
          </a:xfrm>
          <a:prstGeom prst="rect">
            <a:avLst/>
          </a:prstGeom>
        </p:spPr>
        <p:txBody>
          <a:bodyPr wrap="square">
            <a:spAutoFit/>
          </a:bodyPr>
          <a:lstStyle/>
          <a:p>
            <a:pPr marL="457189" indent="-457189" defTabSz="609539">
              <a:buFont typeface="Arial" panose="020B0604020202020204" pitchFamily="34" charset="0"/>
              <a:buChar char="•"/>
              <a:defRPr/>
            </a:pPr>
            <a:r>
              <a:rPr lang="en-US" sz="2800" dirty="0">
                <a:solidFill>
                  <a:srgbClr val="333333"/>
                </a:solidFill>
                <a:latin typeface="Helvetica Neue"/>
              </a:rPr>
              <a:t>The majority of these search only for a limited number of keywords or expressions</a:t>
            </a:r>
          </a:p>
        </p:txBody>
      </p:sp>
    </p:spTree>
    <p:extLst>
      <p:ext uri="{BB962C8B-B14F-4D97-AF65-F5344CB8AC3E}">
        <p14:creationId xmlns:p14="http://schemas.microsoft.com/office/powerpoint/2010/main" val="4289386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E6C75-981A-CE43-BF41-489584A6762C}"/>
              </a:ext>
            </a:extLst>
          </p:cNvPr>
          <p:cNvSpPr>
            <a:spLocks noGrp="1"/>
          </p:cNvSpPr>
          <p:nvPr>
            <p:ph type="title"/>
          </p:nvPr>
        </p:nvSpPr>
        <p:spPr/>
        <p:txBody>
          <a:bodyPr>
            <a:normAutofit/>
          </a:bodyPr>
          <a:lstStyle/>
          <a:p>
            <a:r>
              <a:rPr lang="en-US" dirty="0"/>
              <a:t>NLP in Medicine So Far:</a:t>
            </a:r>
          </a:p>
        </p:txBody>
      </p:sp>
      <p:sp>
        <p:nvSpPr>
          <p:cNvPr id="3" name="Text Placeholder 2">
            <a:extLst>
              <a:ext uri="{FF2B5EF4-FFF2-40B4-BE49-F238E27FC236}">
                <a16:creationId xmlns:a16="http://schemas.microsoft.com/office/drawing/2014/main" id="{2192C14B-CD68-244B-BF57-15B655B24E91}"/>
              </a:ext>
            </a:extLst>
          </p:cNvPr>
          <p:cNvSpPr>
            <a:spLocks noGrp="1"/>
          </p:cNvSpPr>
          <p:nvPr>
            <p:ph type="body" idx="1"/>
          </p:nvPr>
        </p:nvSpPr>
        <p:spPr/>
        <p:txBody>
          <a:bodyPr/>
          <a:lstStyle/>
          <a:p>
            <a:r>
              <a:rPr lang="en-US" dirty="0"/>
              <a:t>MOSTLY BAG OF WORDS!</a:t>
            </a:r>
          </a:p>
        </p:txBody>
      </p:sp>
    </p:spTree>
    <p:extLst>
      <p:ext uri="{BB962C8B-B14F-4D97-AF65-F5344CB8AC3E}">
        <p14:creationId xmlns:p14="http://schemas.microsoft.com/office/powerpoint/2010/main" val="2015782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Survey of NLP in JAMA…</a:t>
            </a:r>
          </a:p>
        </p:txBody>
      </p:sp>
      <p:sp>
        <p:nvSpPr>
          <p:cNvPr id="4" name="Rectangle 3"/>
          <p:cNvSpPr/>
          <p:nvPr/>
        </p:nvSpPr>
        <p:spPr>
          <a:xfrm>
            <a:off x="1366936" y="3289306"/>
            <a:ext cx="2185214" cy="954107"/>
          </a:xfrm>
          <a:prstGeom prst="rect">
            <a:avLst/>
          </a:prstGeom>
        </p:spPr>
        <p:txBody>
          <a:bodyPr wrap="none">
            <a:spAutoFit/>
          </a:bodyPr>
          <a:lstStyle/>
          <a:p>
            <a:pPr defTabSz="609539">
              <a:defRPr/>
            </a:pPr>
            <a:r>
              <a:rPr lang="en-US" sz="2800" b="1" dirty="0">
                <a:solidFill>
                  <a:srgbClr val="1F497D"/>
                </a:solidFill>
                <a:latin typeface="Helvetica Neue"/>
              </a:rPr>
              <a:t>28</a:t>
            </a:r>
            <a:r>
              <a:rPr lang="en-US" sz="2800" dirty="0">
                <a:solidFill>
                  <a:srgbClr val="333333"/>
                </a:solidFill>
                <a:latin typeface="Helvetica Neue"/>
              </a:rPr>
              <a:t> research </a:t>
            </a:r>
          </a:p>
          <a:p>
            <a:pPr defTabSz="609539">
              <a:defRPr/>
            </a:pPr>
            <a:r>
              <a:rPr lang="en-US" sz="2800" dirty="0">
                <a:solidFill>
                  <a:srgbClr val="333333"/>
                </a:solidFill>
                <a:latin typeface="Helvetica Neue"/>
              </a:rPr>
              <a:t>articles</a:t>
            </a:r>
          </a:p>
        </p:txBody>
      </p:sp>
      <p:sp>
        <p:nvSpPr>
          <p:cNvPr id="5" name="Rectangle 4"/>
          <p:cNvSpPr/>
          <p:nvPr/>
        </p:nvSpPr>
        <p:spPr>
          <a:xfrm>
            <a:off x="5493897" y="1792602"/>
            <a:ext cx="5666280" cy="954107"/>
          </a:xfrm>
          <a:prstGeom prst="rect">
            <a:avLst/>
          </a:prstGeom>
        </p:spPr>
        <p:txBody>
          <a:bodyPr wrap="square">
            <a:spAutoFit/>
          </a:bodyPr>
          <a:lstStyle/>
          <a:p>
            <a:pPr defTabSz="609539">
              <a:defRPr/>
            </a:pPr>
            <a:r>
              <a:rPr lang="en-US" sz="2800" b="1" dirty="0">
                <a:solidFill>
                  <a:srgbClr val="9BBB59"/>
                </a:solidFill>
                <a:latin typeface="Helvetica Neue"/>
              </a:rPr>
              <a:t>4</a:t>
            </a:r>
            <a:r>
              <a:rPr lang="en-US" sz="2800" dirty="0">
                <a:solidFill>
                  <a:srgbClr val="333333"/>
                </a:solidFill>
                <a:latin typeface="Helvetica Neue"/>
              </a:rPr>
              <a:t> utilize EHR text features in predictive models (e.g. mortality)</a:t>
            </a:r>
          </a:p>
        </p:txBody>
      </p:sp>
      <p:sp>
        <p:nvSpPr>
          <p:cNvPr id="6" name="Rectangle 5"/>
          <p:cNvSpPr/>
          <p:nvPr/>
        </p:nvSpPr>
        <p:spPr>
          <a:xfrm>
            <a:off x="5493897" y="3289305"/>
            <a:ext cx="5529179" cy="954107"/>
          </a:xfrm>
          <a:prstGeom prst="rect">
            <a:avLst/>
          </a:prstGeom>
        </p:spPr>
        <p:txBody>
          <a:bodyPr wrap="square">
            <a:spAutoFit/>
          </a:bodyPr>
          <a:lstStyle/>
          <a:p>
            <a:pPr defTabSz="609539">
              <a:defRPr/>
            </a:pPr>
            <a:r>
              <a:rPr lang="en-US" sz="2800" b="1" dirty="0">
                <a:solidFill>
                  <a:srgbClr val="8064A2"/>
                </a:solidFill>
                <a:latin typeface="Helvetica Neue"/>
              </a:rPr>
              <a:t>20</a:t>
            </a:r>
            <a:r>
              <a:rPr lang="en-US" sz="2800" dirty="0">
                <a:solidFill>
                  <a:srgbClr val="333333"/>
                </a:solidFill>
                <a:latin typeface="Helvetica Neue"/>
              </a:rPr>
              <a:t> identify specific diagnoses or medical events from the EHR</a:t>
            </a:r>
          </a:p>
        </p:txBody>
      </p:sp>
      <p:sp>
        <p:nvSpPr>
          <p:cNvPr id="7" name="Rectangle 6"/>
          <p:cNvSpPr/>
          <p:nvPr/>
        </p:nvSpPr>
        <p:spPr>
          <a:xfrm>
            <a:off x="5493897" y="4786007"/>
            <a:ext cx="5081664" cy="954107"/>
          </a:xfrm>
          <a:prstGeom prst="rect">
            <a:avLst/>
          </a:prstGeom>
        </p:spPr>
        <p:txBody>
          <a:bodyPr wrap="square">
            <a:spAutoFit/>
          </a:bodyPr>
          <a:lstStyle/>
          <a:p>
            <a:pPr defTabSz="609539">
              <a:defRPr/>
            </a:pPr>
            <a:r>
              <a:rPr lang="en-US" sz="2800" b="1" dirty="0">
                <a:solidFill>
                  <a:srgbClr val="4BACC6"/>
                </a:solidFill>
                <a:latin typeface="Helvetica Neue"/>
              </a:rPr>
              <a:t>4</a:t>
            </a:r>
            <a:r>
              <a:rPr lang="en-US" sz="2800" dirty="0">
                <a:solidFill>
                  <a:srgbClr val="333333"/>
                </a:solidFill>
                <a:latin typeface="Helvetica Neue"/>
              </a:rPr>
              <a:t> identify other care-related information in the EHR</a:t>
            </a:r>
          </a:p>
        </p:txBody>
      </p:sp>
      <p:cxnSp>
        <p:nvCxnSpPr>
          <p:cNvPr id="9" name="Straight Connector 8"/>
          <p:cNvCxnSpPr>
            <a:stCxn id="4" idx="3"/>
            <a:endCxn id="5" idx="1"/>
          </p:cNvCxnSpPr>
          <p:nvPr/>
        </p:nvCxnSpPr>
        <p:spPr>
          <a:xfrm flipV="1">
            <a:off x="3552150" y="2269655"/>
            <a:ext cx="1941748" cy="1496704"/>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cxnSpLocks/>
            <a:stCxn id="4" idx="3"/>
            <a:endCxn id="6" idx="1"/>
          </p:cNvCxnSpPr>
          <p:nvPr/>
        </p:nvCxnSpPr>
        <p:spPr>
          <a:xfrm flipV="1">
            <a:off x="3605156" y="3781748"/>
            <a:ext cx="1888741" cy="1"/>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4" idx="3"/>
            <a:endCxn id="7" idx="1"/>
          </p:cNvCxnSpPr>
          <p:nvPr/>
        </p:nvCxnSpPr>
        <p:spPr>
          <a:xfrm>
            <a:off x="3552150" y="3766359"/>
            <a:ext cx="1941748" cy="1496703"/>
          </a:xfrm>
          <a:prstGeom prst="line">
            <a:avLst/>
          </a:prstGeom>
        </p:spPr>
        <p:style>
          <a:lnRef idx="2">
            <a:schemeClr val="dk1"/>
          </a:lnRef>
          <a:fillRef idx="0">
            <a:schemeClr val="dk1"/>
          </a:fillRef>
          <a:effectRef idx="1">
            <a:schemeClr val="dk1"/>
          </a:effectRef>
          <a:fontRef idx="minor">
            <a:schemeClr val="tx1"/>
          </a:fontRef>
        </p:style>
      </p:cxnSp>
      <p:sp>
        <p:nvSpPr>
          <p:cNvPr id="12" name="Rectangle 11">
            <a:extLst>
              <a:ext uri="{FF2B5EF4-FFF2-40B4-BE49-F238E27FC236}">
                <a16:creationId xmlns:a16="http://schemas.microsoft.com/office/drawing/2014/main" id="{615AFE64-E8F4-C94C-8292-CEC90B740436}"/>
              </a:ext>
            </a:extLst>
          </p:cNvPr>
          <p:cNvSpPr/>
          <p:nvPr/>
        </p:nvSpPr>
        <p:spPr>
          <a:xfrm>
            <a:off x="1366937" y="5247673"/>
            <a:ext cx="2964273" cy="954107"/>
          </a:xfrm>
          <a:prstGeom prst="rect">
            <a:avLst/>
          </a:prstGeom>
        </p:spPr>
        <p:txBody>
          <a:bodyPr wrap="none">
            <a:spAutoFit/>
          </a:bodyPr>
          <a:lstStyle/>
          <a:p>
            <a:pPr defTabSz="609539">
              <a:defRPr/>
            </a:pPr>
            <a:r>
              <a:rPr lang="en-US" sz="2800" b="1" dirty="0">
                <a:solidFill>
                  <a:schemeClr val="accent2"/>
                </a:solidFill>
                <a:latin typeface="Helvetica Neue"/>
              </a:rPr>
              <a:t>0</a:t>
            </a:r>
            <a:r>
              <a:rPr lang="en-US" sz="2800" dirty="0">
                <a:solidFill>
                  <a:srgbClr val="333333"/>
                </a:solidFill>
                <a:latin typeface="Helvetica Neue"/>
              </a:rPr>
              <a:t> interpret words </a:t>
            </a:r>
          </a:p>
          <a:p>
            <a:pPr defTabSz="609539">
              <a:defRPr/>
            </a:pPr>
            <a:r>
              <a:rPr lang="en-US" sz="2800" i="1" dirty="0" err="1">
                <a:solidFill>
                  <a:srgbClr val="333333"/>
                </a:solidFill>
                <a:latin typeface="Helvetica Neue"/>
              </a:rPr>
              <a:t>i</a:t>
            </a:r>
            <a:r>
              <a:rPr lang="en-US" sz="2800" i="1" dirty="0">
                <a:solidFill>
                  <a:srgbClr val="333333"/>
                </a:solidFill>
                <a:latin typeface="Helvetica Neue"/>
              </a:rPr>
              <a:t>n context</a:t>
            </a:r>
          </a:p>
        </p:txBody>
      </p:sp>
    </p:spTree>
    <p:extLst>
      <p:ext uri="{BB962C8B-B14F-4D97-AF65-F5344CB8AC3E}">
        <p14:creationId xmlns:p14="http://schemas.microsoft.com/office/powerpoint/2010/main" val="1547353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2BDCC-3444-2F42-919B-3E437128B740}"/>
              </a:ext>
            </a:extLst>
          </p:cNvPr>
          <p:cNvPicPr>
            <a:picLocks noChangeAspect="1"/>
          </p:cNvPicPr>
          <p:nvPr/>
        </p:nvPicPr>
        <p:blipFill>
          <a:blip r:embed="rId3"/>
          <a:stretch>
            <a:fillRect/>
          </a:stretch>
        </p:blipFill>
        <p:spPr>
          <a:xfrm>
            <a:off x="50800" y="2825751"/>
            <a:ext cx="12090400" cy="3619500"/>
          </a:xfrm>
          <a:prstGeom prst="rect">
            <a:avLst/>
          </a:prstGeom>
        </p:spPr>
      </p:pic>
      <p:sp>
        <p:nvSpPr>
          <p:cNvPr id="2" name="Title 1">
            <a:extLst>
              <a:ext uri="{FF2B5EF4-FFF2-40B4-BE49-F238E27FC236}">
                <a16:creationId xmlns:a16="http://schemas.microsoft.com/office/drawing/2014/main" id="{871F1501-DA6F-7C45-90B8-46245F6ED1D5}"/>
              </a:ext>
            </a:extLst>
          </p:cNvPr>
          <p:cNvSpPr>
            <a:spLocks noGrp="1"/>
          </p:cNvSpPr>
          <p:nvPr>
            <p:ph type="title"/>
          </p:nvPr>
        </p:nvSpPr>
        <p:spPr>
          <a:xfrm>
            <a:off x="0" y="0"/>
            <a:ext cx="12192000" cy="1143000"/>
          </a:xfrm>
        </p:spPr>
        <p:txBody>
          <a:bodyPr>
            <a:normAutofit/>
          </a:bodyPr>
          <a:lstStyle/>
          <a:p>
            <a:r>
              <a:rPr lang="en-US" dirty="0"/>
              <a:t>Hypoxemia Prediction during Surgery</a:t>
            </a:r>
          </a:p>
        </p:txBody>
      </p:sp>
      <p:sp>
        <p:nvSpPr>
          <p:cNvPr id="4" name="Rectangle 3">
            <a:extLst>
              <a:ext uri="{FF2B5EF4-FFF2-40B4-BE49-F238E27FC236}">
                <a16:creationId xmlns:a16="http://schemas.microsoft.com/office/drawing/2014/main" id="{BB868B44-B08A-F741-AB14-436EBD01F62B}"/>
              </a:ext>
            </a:extLst>
          </p:cNvPr>
          <p:cNvSpPr/>
          <p:nvPr/>
        </p:nvSpPr>
        <p:spPr>
          <a:xfrm>
            <a:off x="609601" y="1199546"/>
            <a:ext cx="10806545" cy="1569660"/>
          </a:xfrm>
          <a:prstGeom prst="rect">
            <a:avLst/>
          </a:prstGeom>
        </p:spPr>
        <p:txBody>
          <a:bodyPr wrap="square">
            <a:spAutoFit/>
          </a:bodyPr>
          <a:lstStyle/>
          <a:p>
            <a:r>
              <a:rPr lang="en-US" sz="2400" b="1" dirty="0">
                <a:solidFill>
                  <a:srgbClr val="222222"/>
                </a:solidFill>
                <a:latin typeface="Lora"/>
              </a:rPr>
              <a:t>Real-time Prediction Task</a:t>
            </a:r>
            <a:r>
              <a:rPr lang="en-US" sz="2400" dirty="0">
                <a:solidFill>
                  <a:srgbClr val="222222"/>
                </a:solidFill>
                <a:latin typeface="Lora"/>
              </a:rPr>
              <a:t>: </a:t>
            </a:r>
          </a:p>
          <a:p>
            <a:pPr marL="342891" indent="-342891">
              <a:buFont typeface="Arial" panose="020B0604020202020204" pitchFamily="34" charset="0"/>
              <a:buChar char="•"/>
            </a:pPr>
            <a:r>
              <a:rPr lang="en-US" sz="2400" dirty="0">
                <a:solidFill>
                  <a:srgbClr val="222222"/>
                </a:solidFill>
                <a:latin typeface="Lora"/>
              </a:rPr>
              <a:t>hypoxemia (yes/no) </a:t>
            </a:r>
            <a:r>
              <a:rPr lang="en-US" sz="2400" u="sng" dirty="0">
                <a:solidFill>
                  <a:srgbClr val="222222"/>
                </a:solidFill>
                <a:latin typeface="Lora"/>
              </a:rPr>
              <a:t>in the next 5 minutes</a:t>
            </a:r>
            <a:r>
              <a:rPr lang="en-US" sz="2400" dirty="0">
                <a:solidFill>
                  <a:srgbClr val="222222"/>
                </a:solidFill>
                <a:latin typeface="Lora"/>
              </a:rPr>
              <a:t> </a:t>
            </a:r>
          </a:p>
          <a:p>
            <a:pPr marL="342891" indent="-342891">
              <a:buFont typeface="Arial" panose="020B0604020202020204" pitchFamily="34" charset="0"/>
              <a:buChar char="•"/>
            </a:pPr>
            <a:r>
              <a:rPr lang="en-US" sz="2400" dirty="0">
                <a:solidFill>
                  <a:srgbClr val="222222"/>
                </a:solidFill>
                <a:latin typeface="Lora"/>
              </a:rPr>
              <a:t>based on data from the Anesthesia Information Management System</a:t>
            </a:r>
          </a:p>
          <a:p>
            <a:pPr marL="342891" indent="-342891">
              <a:buFont typeface="Arial" panose="020B0604020202020204" pitchFamily="34" charset="0"/>
              <a:buChar char="•"/>
            </a:pPr>
            <a:r>
              <a:rPr lang="en-US" sz="2400" dirty="0">
                <a:solidFill>
                  <a:srgbClr val="222222"/>
                </a:solidFill>
                <a:latin typeface="Lora"/>
              </a:rPr>
              <a:t>static features + real-time features collected up to that time point</a:t>
            </a:r>
            <a:endParaRPr lang="en-US" sz="2400" dirty="0"/>
          </a:p>
        </p:txBody>
      </p:sp>
    </p:spTree>
    <p:extLst>
      <p:ext uri="{BB962C8B-B14F-4D97-AF65-F5344CB8AC3E}">
        <p14:creationId xmlns:p14="http://schemas.microsoft.com/office/powerpoint/2010/main" val="48903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83D127-706D-584C-AA7D-7F857B5F7501}"/>
              </a:ext>
            </a:extLst>
          </p:cNvPr>
          <p:cNvPicPr>
            <a:picLocks noChangeAspect="1"/>
          </p:cNvPicPr>
          <p:nvPr/>
        </p:nvPicPr>
        <p:blipFill rotWithShape="1">
          <a:blip r:embed="rId3"/>
          <a:srcRect b="61502"/>
          <a:stretch/>
        </p:blipFill>
        <p:spPr>
          <a:xfrm>
            <a:off x="0" y="939801"/>
            <a:ext cx="12192000" cy="5486400"/>
          </a:xfrm>
          <a:prstGeom prst="rect">
            <a:avLst/>
          </a:prstGeom>
        </p:spPr>
      </p:pic>
      <p:sp>
        <p:nvSpPr>
          <p:cNvPr id="6" name="Title 1">
            <a:extLst>
              <a:ext uri="{FF2B5EF4-FFF2-40B4-BE49-F238E27FC236}">
                <a16:creationId xmlns:a16="http://schemas.microsoft.com/office/drawing/2014/main" id="{A67F557A-EBE1-BE49-8CBD-6AC00BDF4B78}"/>
              </a:ext>
            </a:extLst>
          </p:cNvPr>
          <p:cNvSpPr>
            <a:spLocks noGrp="1"/>
          </p:cNvSpPr>
          <p:nvPr>
            <p:ph type="title"/>
          </p:nvPr>
        </p:nvSpPr>
        <p:spPr>
          <a:xfrm>
            <a:off x="0" y="-127000"/>
            <a:ext cx="12192000" cy="1143000"/>
          </a:xfrm>
        </p:spPr>
        <p:txBody>
          <a:bodyPr>
            <a:noAutofit/>
          </a:bodyPr>
          <a:lstStyle/>
          <a:p>
            <a:r>
              <a:rPr lang="en-US" sz="4800" dirty="0"/>
              <a:t>A majority of features are keyword counts</a:t>
            </a:r>
          </a:p>
        </p:txBody>
      </p:sp>
      <p:sp>
        <p:nvSpPr>
          <p:cNvPr id="2" name="Oval 1">
            <a:extLst>
              <a:ext uri="{FF2B5EF4-FFF2-40B4-BE49-F238E27FC236}">
                <a16:creationId xmlns:a16="http://schemas.microsoft.com/office/drawing/2014/main" id="{A32A7C18-1360-3840-AE07-35DAE6529DF8}"/>
              </a:ext>
            </a:extLst>
          </p:cNvPr>
          <p:cNvSpPr/>
          <p:nvPr/>
        </p:nvSpPr>
        <p:spPr>
          <a:xfrm>
            <a:off x="9979843" y="1508288"/>
            <a:ext cx="1872792" cy="1018096"/>
          </a:xfrm>
          <a:prstGeom prst="ellipse">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2400">
              <a:solidFill>
                <a:srgbClr val="FF0000"/>
              </a:solidFill>
            </a:endParaRPr>
          </a:p>
        </p:txBody>
      </p:sp>
    </p:spTree>
    <p:extLst>
      <p:ext uri="{BB962C8B-B14F-4D97-AF65-F5344CB8AC3E}">
        <p14:creationId xmlns:p14="http://schemas.microsoft.com/office/powerpoint/2010/main" val="3251318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A59C856-B9CD-5549-BD7A-A220E40BA0CB}"/>
              </a:ext>
            </a:extLst>
          </p:cNvPr>
          <p:cNvSpPr txBox="1">
            <a:spLocks/>
          </p:cNvSpPr>
          <p:nvPr/>
        </p:nvSpPr>
        <p:spPr>
          <a:xfrm>
            <a:off x="149268" y="139658"/>
            <a:ext cx="11900771" cy="737167"/>
          </a:xfrm>
          <a:prstGeom prst="rect">
            <a:avLst/>
          </a:prstGeom>
        </p:spPr>
        <p:txBody>
          <a:bodyPr vert="horz" lIns="121920" tIns="60960" rIns="121920" bIns="60960" rtlCol="0" anchor="ctr">
            <a:normAutofit fontScale="82500" lnSpcReduction="20000"/>
          </a:bodyPr>
          <a:lstStyle>
            <a:lvl1pPr algn="ctr" defTabSz="456687" rtl="0" eaLnBrk="1" latinLnBrk="0" hangingPunct="1">
              <a:spcBef>
                <a:spcPct val="0"/>
              </a:spcBef>
              <a:buNone/>
              <a:defRPr sz="4396" kern="1200">
                <a:solidFill>
                  <a:srgbClr val="001A57"/>
                </a:solidFill>
                <a:latin typeface="Helvetica"/>
                <a:ea typeface="+mj-ea"/>
                <a:cs typeface="+mj-cs"/>
              </a:defRPr>
            </a:lvl1pPr>
          </a:lstStyle>
          <a:p>
            <a:r>
              <a:rPr lang="en-US" sz="5861" dirty="0"/>
              <a:t>Scoring Dimensional Psychopathology</a:t>
            </a:r>
          </a:p>
        </p:txBody>
      </p:sp>
      <p:sp>
        <p:nvSpPr>
          <p:cNvPr id="11" name="Rectangle 10">
            <a:extLst>
              <a:ext uri="{FF2B5EF4-FFF2-40B4-BE49-F238E27FC236}">
                <a16:creationId xmlns:a16="http://schemas.microsoft.com/office/drawing/2014/main" id="{131F7DAC-A22D-4A42-BF8B-93A06C350EB7}"/>
              </a:ext>
            </a:extLst>
          </p:cNvPr>
          <p:cNvSpPr/>
          <p:nvPr/>
        </p:nvSpPr>
        <p:spPr>
          <a:xfrm>
            <a:off x="7937782" y="5666712"/>
            <a:ext cx="4198585" cy="646331"/>
          </a:xfrm>
          <a:prstGeom prst="rect">
            <a:avLst/>
          </a:prstGeom>
        </p:spPr>
        <p:txBody>
          <a:bodyPr wrap="square">
            <a:spAutoFit/>
          </a:bodyPr>
          <a:lstStyle/>
          <a:p>
            <a:pPr defTabSz="609539">
              <a:defRPr/>
            </a:pPr>
            <a:r>
              <a:rPr lang="en-US" sz="1200" dirty="0">
                <a:solidFill>
                  <a:srgbClr val="222222"/>
                </a:solidFill>
                <a:latin typeface="Arial" panose="020B0604020202020204" pitchFamily="34" charset="0"/>
              </a:rPr>
              <a:t>McCoy Jr, Thomas H., et al. "High throughput phenotyping for dimensional psychopathology in electronic health records." </a:t>
            </a:r>
            <a:r>
              <a:rPr lang="en-US" sz="1200" i="1" dirty="0">
                <a:solidFill>
                  <a:srgbClr val="222222"/>
                </a:solidFill>
                <a:latin typeface="Arial" panose="020B0604020202020204" pitchFamily="34" charset="0"/>
              </a:rPr>
              <a:t>Biological psychiatry</a:t>
            </a:r>
            <a:r>
              <a:rPr lang="en-US" sz="1200" dirty="0">
                <a:solidFill>
                  <a:srgbClr val="222222"/>
                </a:solidFill>
                <a:latin typeface="Arial" panose="020B0604020202020204" pitchFamily="34" charset="0"/>
              </a:rPr>
              <a:t> 83.12 (2018): 997-1004.</a:t>
            </a:r>
            <a:endParaRPr lang="en-US" sz="1200" dirty="0">
              <a:solidFill>
                <a:prstClr val="black"/>
              </a:solidFill>
              <a:latin typeface="Calibri"/>
            </a:endParaRPr>
          </a:p>
        </p:txBody>
      </p:sp>
      <p:sp>
        <p:nvSpPr>
          <p:cNvPr id="3" name="Rounded Rectangle 2">
            <a:extLst>
              <a:ext uri="{FF2B5EF4-FFF2-40B4-BE49-F238E27FC236}">
                <a16:creationId xmlns:a16="http://schemas.microsoft.com/office/drawing/2014/main" id="{8AFE59B0-8E16-BD4D-94EC-E34AC920439E}"/>
              </a:ext>
            </a:extLst>
          </p:cNvPr>
          <p:cNvSpPr/>
          <p:nvPr/>
        </p:nvSpPr>
        <p:spPr>
          <a:xfrm>
            <a:off x="497729" y="1368620"/>
            <a:ext cx="3381545" cy="20392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Expert-generated terms for each dimension </a:t>
            </a:r>
          </a:p>
          <a:p>
            <a:pPr algn="ctr"/>
            <a:r>
              <a:rPr lang="en-US" sz="2400" dirty="0"/>
              <a:t>(e.g. angry)</a:t>
            </a:r>
          </a:p>
        </p:txBody>
      </p:sp>
      <p:sp>
        <p:nvSpPr>
          <p:cNvPr id="14" name="Rounded Rectangle 13">
            <a:extLst>
              <a:ext uri="{FF2B5EF4-FFF2-40B4-BE49-F238E27FC236}">
                <a16:creationId xmlns:a16="http://schemas.microsoft.com/office/drawing/2014/main" id="{F281FC07-FEC2-584A-BFFD-79A36D13539D}"/>
              </a:ext>
            </a:extLst>
          </p:cNvPr>
          <p:cNvSpPr/>
          <p:nvPr/>
        </p:nvSpPr>
        <p:spPr>
          <a:xfrm>
            <a:off x="1565984" y="3799167"/>
            <a:ext cx="3443027" cy="20392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Similar terms </a:t>
            </a:r>
          </a:p>
          <a:p>
            <a:pPr algn="ctr"/>
            <a:r>
              <a:rPr lang="en-US" sz="2400" dirty="0"/>
              <a:t>from DSM-IV </a:t>
            </a:r>
          </a:p>
          <a:p>
            <a:pPr algn="ctr"/>
            <a:r>
              <a:rPr lang="en-US" sz="2400" dirty="0"/>
              <a:t>(e.g. hostility)</a:t>
            </a:r>
          </a:p>
        </p:txBody>
      </p:sp>
      <p:sp>
        <p:nvSpPr>
          <p:cNvPr id="18" name="Oval 17">
            <a:extLst>
              <a:ext uri="{FF2B5EF4-FFF2-40B4-BE49-F238E27FC236}">
                <a16:creationId xmlns:a16="http://schemas.microsoft.com/office/drawing/2014/main" id="{979A2540-83A4-7640-B910-7ACF45B22EBF}"/>
              </a:ext>
            </a:extLst>
          </p:cNvPr>
          <p:cNvSpPr/>
          <p:nvPr/>
        </p:nvSpPr>
        <p:spPr>
          <a:xfrm>
            <a:off x="6819627" y="2203816"/>
            <a:ext cx="365760" cy="365760"/>
          </a:xfrm>
          <a:prstGeom prst="ellipse">
            <a:avLst/>
          </a:prstGeom>
        </p:spPr>
        <p:style>
          <a:lnRef idx="2">
            <a:schemeClr val="dk1"/>
          </a:lnRef>
          <a:fillRef idx="1">
            <a:schemeClr val="lt1"/>
          </a:fillRef>
          <a:effectRef idx="0">
            <a:schemeClr val="dk1"/>
          </a:effectRef>
          <a:fontRef idx="minor">
            <a:schemeClr val="dk1"/>
          </a:fontRef>
        </p:style>
        <p:txBody>
          <a:bodyPr lIns="0" tIns="0" rIns="0" bIns="0" rtlCol="0" anchor="ctr"/>
          <a:lstStyle/>
          <a:p>
            <a:pPr algn="ctr"/>
            <a:r>
              <a:rPr lang="en-US" sz="4267" dirty="0"/>
              <a:t>+</a:t>
            </a:r>
          </a:p>
        </p:txBody>
      </p:sp>
      <p:cxnSp>
        <p:nvCxnSpPr>
          <p:cNvPr id="20" name="Straight Arrow Connector 19">
            <a:extLst>
              <a:ext uri="{FF2B5EF4-FFF2-40B4-BE49-F238E27FC236}">
                <a16:creationId xmlns:a16="http://schemas.microsoft.com/office/drawing/2014/main" id="{B4A03394-1232-0140-9045-23512B8DAC65}"/>
              </a:ext>
            </a:extLst>
          </p:cNvPr>
          <p:cNvCxnSpPr>
            <a:cxnSpLocks/>
            <a:stCxn id="26" idx="0"/>
            <a:endCxn id="18" idx="4"/>
          </p:cNvCxnSpPr>
          <p:nvPr/>
        </p:nvCxnSpPr>
        <p:spPr>
          <a:xfrm flipV="1">
            <a:off x="7002507" y="2569577"/>
            <a:ext cx="0" cy="140130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1E332BC2-9282-FA4C-8A2B-221EFA89D6ED}"/>
              </a:ext>
            </a:extLst>
          </p:cNvPr>
          <p:cNvCxnSpPr>
            <a:cxnSpLocks/>
            <a:stCxn id="3" idx="3"/>
            <a:endCxn id="18" idx="2"/>
          </p:cNvCxnSpPr>
          <p:nvPr/>
        </p:nvCxnSpPr>
        <p:spPr>
          <a:xfrm flipV="1">
            <a:off x="3879274" y="2386696"/>
            <a:ext cx="2940353" cy="15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Elbow Connector 24">
            <a:extLst>
              <a:ext uri="{FF2B5EF4-FFF2-40B4-BE49-F238E27FC236}">
                <a16:creationId xmlns:a16="http://schemas.microsoft.com/office/drawing/2014/main" id="{8806ECB8-2CF9-3C48-95A1-F2CE2F6C1B87}"/>
              </a:ext>
            </a:extLst>
          </p:cNvPr>
          <p:cNvCxnSpPr>
            <a:cxnSpLocks/>
            <a:endCxn id="14" idx="1"/>
          </p:cNvCxnSpPr>
          <p:nvPr/>
        </p:nvCxnSpPr>
        <p:spPr>
          <a:xfrm rot="16200000" flipH="1">
            <a:off x="584756" y="3837567"/>
            <a:ext cx="1412472" cy="549984"/>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Oval 25">
            <a:extLst>
              <a:ext uri="{FF2B5EF4-FFF2-40B4-BE49-F238E27FC236}">
                <a16:creationId xmlns:a16="http://schemas.microsoft.com/office/drawing/2014/main" id="{7F0421D6-6C22-5249-8482-1474EE11947A}"/>
              </a:ext>
            </a:extLst>
          </p:cNvPr>
          <p:cNvSpPr/>
          <p:nvPr/>
        </p:nvSpPr>
        <p:spPr>
          <a:xfrm>
            <a:off x="5558996" y="3970879"/>
            <a:ext cx="2887021" cy="1695832"/>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Filter by association in clinical notes </a:t>
            </a:r>
          </a:p>
        </p:txBody>
      </p:sp>
      <p:sp>
        <p:nvSpPr>
          <p:cNvPr id="27" name="Rounded Rectangle 26">
            <a:extLst>
              <a:ext uri="{FF2B5EF4-FFF2-40B4-BE49-F238E27FC236}">
                <a16:creationId xmlns:a16="http://schemas.microsoft.com/office/drawing/2014/main" id="{729CB257-AD0C-7041-B1D1-827D43B8512D}"/>
              </a:ext>
            </a:extLst>
          </p:cNvPr>
          <p:cNvSpPr/>
          <p:nvPr/>
        </p:nvSpPr>
        <p:spPr>
          <a:xfrm>
            <a:off x="8446018" y="1368620"/>
            <a:ext cx="3381545" cy="20392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Final list of terms for each dimension</a:t>
            </a:r>
          </a:p>
        </p:txBody>
      </p:sp>
      <p:cxnSp>
        <p:nvCxnSpPr>
          <p:cNvPr id="36" name="Straight Arrow Connector 35">
            <a:extLst>
              <a:ext uri="{FF2B5EF4-FFF2-40B4-BE49-F238E27FC236}">
                <a16:creationId xmlns:a16="http://schemas.microsoft.com/office/drawing/2014/main" id="{FFAD9332-CCB1-9D42-9A87-689AAEFE3E79}"/>
              </a:ext>
            </a:extLst>
          </p:cNvPr>
          <p:cNvCxnSpPr>
            <a:stCxn id="14" idx="3"/>
            <a:endCxn id="26" idx="2"/>
          </p:cNvCxnSpPr>
          <p:nvPr/>
        </p:nvCxnSpPr>
        <p:spPr>
          <a:xfrm>
            <a:off x="5009012" y="4818795"/>
            <a:ext cx="54998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BAE27077-3134-F440-B088-DA1810A49CBF}"/>
              </a:ext>
            </a:extLst>
          </p:cNvPr>
          <p:cNvCxnSpPr>
            <a:endCxn id="26" idx="1"/>
          </p:cNvCxnSpPr>
          <p:nvPr/>
        </p:nvCxnSpPr>
        <p:spPr>
          <a:xfrm>
            <a:off x="3879274" y="2789382"/>
            <a:ext cx="2102517" cy="14298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1E2BC0CD-3D31-5D4F-82D1-AB095A843956}"/>
              </a:ext>
            </a:extLst>
          </p:cNvPr>
          <p:cNvCxnSpPr>
            <a:stCxn id="18" idx="6"/>
            <a:endCxn id="27" idx="1"/>
          </p:cNvCxnSpPr>
          <p:nvPr/>
        </p:nvCxnSpPr>
        <p:spPr>
          <a:xfrm>
            <a:off x="7185387" y="2386696"/>
            <a:ext cx="1260631" cy="15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57109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5A0D3F-15E6-C74F-BA1B-D28C7D2F3894}"/>
              </a:ext>
            </a:extLst>
          </p:cNvPr>
          <p:cNvPicPr>
            <a:picLocks noChangeAspect="1"/>
          </p:cNvPicPr>
          <p:nvPr/>
        </p:nvPicPr>
        <p:blipFill rotWithShape="1">
          <a:blip r:embed="rId3"/>
          <a:srcRect b="628"/>
          <a:stretch/>
        </p:blipFill>
        <p:spPr>
          <a:xfrm>
            <a:off x="273211" y="763941"/>
            <a:ext cx="5533136" cy="4819996"/>
          </a:xfrm>
          <a:prstGeom prst="rect">
            <a:avLst/>
          </a:prstGeom>
        </p:spPr>
      </p:pic>
      <p:pic>
        <p:nvPicPr>
          <p:cNvPr id="4" name="Picture 3">
            <a:extLst>
              <a:ext uri="{FF2B5EF4-FFF2-40B4-BE49-F238E27FC236}">
                <a16:creationId xmlns:a16="http://schemas.microsoft.com/office/drawing/2014/main" id="{F39D0065-2E9B-4549-85D2-DA02543584F5}"/>
              </a:ext>
            </a:extLst>
          </p:cNvPr>
          <p:cNvPicPr>
            <a:picLocks noChangeAspect="1"/>
          </p:cNvPicPr>
          <p:nvPr/>
        </p:nvPicPr>
        <p:blipFill>
          <a:blip r:embed="rId4"/>
          <a:stretch>
            <a:fillRect/>
          </a:stretch>
        </p:blipFill>
        <p:spPr>
          <a:xfrm>
            <a:off x="6214044" y="876823"/>
            <a:ext cx="5428299" cy="5533228"/>
          </a:xfrm>
          <a:prstGeom prst="rect">
            <a:avLst/>
          </a:prstGeom>
        </p:spPr>
      </p:pic>
      <p:sp>
        <p:nvSpPr>
          <p:cNvPr id="2" name="Title 1"/>
          <p:cNvSpPr>
            <a:spLocks noGrp="1"/>
          </p:cNvSpPr>
          <p:nvPr>
            <p:ph type="title"/>
          </p:nvPr>
        </p:nvSpPr>
        <p:spPr>
          <a:xfrm>
            <a:off x="149268" y="139658"/>
            <a:ext cx="11900771" cy="737167"/>
          </a:xfrm>
        </p:spPr>
        <p:txBody>
          <a:bodyPr>
            <a:normAutofit/>
          </a:bodyPr>
          <a:lstStyle/>
          <a:p>
            <a:r>
              <a:rPr lang="en-US" dirty="0"/>
              <a:t>Trends in psychopathology during stay</a:t>
            </a:r>
          </a:p>
        </p:txBody>
      </p:sp>
      <p:sp>
        <p:nvSpPr>
          <p:cNvPr id="5" name="Rectangle 4">
            <a:extLst>
              <a:ext uri="{FF2B5EF4-FFF2-40B4-BE49-F238E27FC236}">
                <a16:creationId xmlns:a16="http://schemas.microsoft.com/office/drawing/2014/main" id="{9EE34371-A52A-D044-93FC-E9FFE8AAF852}"/>
              </a:ext>
            </a:extLst>
          </p:cNvPr>
          <p:cNvSpPr/>
          <p:nvPr/>
        </p:nvSpPr>
        <p:spPr>
          <a:xfrm>
            <a:off x="149268" y="5671387"/>
            <a:ext cx="6096000" cy="738664"/>
          </a:xfrm>
          <a:prstGeom prst="rect">
            <a:avLst/>
          </a:prstGeom>
        </p:spPr>
        <p:txBody>
          <a:bodyPr>
            <a:spAutoFit/>
          </a:bodyPr>
          <a:lstStyle/>
          <a:p>
            <a:pPr defTabSz="609539">
              <a:defRPr/>
            </a:pPr>
            <a:r>
              <a:rPr lang="en-US" sz="1400" dirty="0">
                <a:solidFill>
                  <a:srgbClr val="222222"/>
                </a:solidFill>
                <a:latin typeface="Arial" panose="020B0604020202020204" pitchFamily="34" charset="0"/>
              </a:rPr>
              <a:t>McCoy Jr, Thomas H., et al. "High throughput phenotyping for dimensional psychopathology in electronic health records." </a:t>
            </a:r>
            <a:r>
              <a:rPr lang="en-US" sz="1400" i="1" dirty="0">
                <a:solidFill>
                  <a:srgbClr val="222222"/>
                </a:solidFill>
                <a:latin typeface="Arial" panose="020B0604020202020204" pitchFamily="34" charset="0"/>
              </a:rPr>
              <a:t>Biological psychiatry</a:t>
            </a:r>
            <a:r>
              <a:rPr lang="en-US" sz="1400" dirty="0">
                <a:solidFill>
                  <a:srgbClr val="222222"/>
                </a:solidFill>
                <a:latin typeface="Arial" panose="020B0604020202020204" pitchFamily="34" charset="0"/>
              </a:rPr>
              <a:t> 83.12 (2018): 997-1004.</a:t>
            </a:r>
            <a:endParaRPr lang="en-US" sz="1400" dirty="0">
              <a:solidFill>
                <a:prstClr val="black"/>
              </a:solidFill>
              <a:latin typeface="Calibri"/>
            </a:endParaRPr>
          </a:p>
        </p:txBody>
      </p:sp>
    </p:spTree>
    <p:extLst>
      <p:ext uri="{BB962C8B-B14F-4D97-AF65-F5344CB8AC3E}">
        <p14:creationId xmlns:p14="http://schemas.microsoft.com/office/powerpoint/2010/main" val="42339961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16x9_duke_ppt_3</Template>
  <TotalTime>17313</TotalTime>
  <Words>1029</Words>
  <Application>Microsoft Macintosh PowerPoint</Application>
  <PresentationFormat>Widescreen</PresentationFormat>
  <Paragraphs>126</Paragraphs>
  <Slides>12</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freight-sans-pro</vt:lpstr>
      <vt:lpstr>Helvetica</vt:lpstr>
      <vt:lpstr>Helvetica Neue</vt:lpstr>
      <vt:lpstr>Lora</vt:lpstr>
      <vt:lpstr>Office Theme</vt:lpstr>
      <vt:lpstr>Biomedical  Natural Language Processing</vt:lpstr>
      <vt:lpstr>A Survey of NLP in JAMA…</vt:lpstr>
      <vt:lpstr>A Survey of NLP in JAMA…</vt:lpstr>
      <vt:lpstr>NLP in Medicine So Far:</vt:lpstr>
      <vt:lpstr>A Survey of NLP in JAMA…</vt:lpstr>
      <vt:lpstr>Hypoxemia Prediction during Surgery</vt:lpstr>
      <vt:lpstr>A majority of features are keyword counts</vt:lpstr>
      <vt:lpstr>PowerPoint Presentation</vt:lpstr>
      <vt:lpstr>Trends in psychopathology during stay</vt:lpstr>
      <vt:lpstr>Suggested Email Responses</vt:lpstr>
      <vt:lpstr>Global Maternal Health</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lawrence carin</dc:creator>
  <cp:lastModifiedBy>Matthew Engelhard, M.D., Ph.D.</cp:lastModifiedBy>
  <cp:revision>257</cp:revision>
  <cp:lastPrinted>2016-07-31T03:57:51Z</cp:lastPrinted>
  <dcterms:created xsi:type="dcterms:W3CDTF">2016-07-12T20:05:41Z</dcterms:created>
  <dcterms:modified xsi:type="dcterms:W3CDTF">2021-07-23T00:23:43Z</dcterms:modified>
</cp:coreProperties>
</file>